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300" r:id="rId3"/>
    <p:sldId id="258" r:id="rId4"/>
    <p:sldId id="259" r:id="rId5"/>
    <p:sldId id="275" r:id="rId6"/>
    <p:sldId id="260" r:id="rId7"/>
    <p:sldId id="277" r:id="rId8"/>
    <p:sldId id="282" r:id="rId9"/>
    <p:sldId id="283" r:id="rId10"/>
    <p:sldId id="284" r:id="rId11"/>
    <p:sldId id="286" r:id="rId12"/>
    <p:sldId id="263" r:id="rId13"/>
    <p:sldId id="288" r:id="rId14"/>
    <p:sldId id="289" r:id="rId15"/>
    <p:sldId id="261" r:id="rId16"/>
    <p:sldId id="290" r:id="rId17"/>
    <p:sldId id="291" r:id="rId18"/>
    <p:sldId id="295" r:id="rId19"/>
    <p:sldId id="296" r:id="rId20"/>
    <p:sldId id="299" r:id="rId21"/>
    <p:sldId id="29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86501" autoAdjust="0"/>
  </p:normalViewPr>
  <p:slideViewPr>
    <p:cSldViewPr>
      <p:cViewPr varScale="1">
        <p:scale>
          <a:sx n="82" d="100"/>
          <a:sy n="82" d="100"/>
        </p:scale>
        <p:origin x="127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95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0E529-0B0F-46E8-9247-40532963C7D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8BBB4-F7AC-4C83-96F0-7C9C4A682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633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8BBB4-F7AC-4C83-96F0-7C9C4A682C6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196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8BBB4-F7AC-4C83-96F0-7C9C4A682C6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332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8BBB4-F7AC-4C83-96F0-7C9C4A682C61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62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CE3-5381-498B-8B8F-FB84B2C7646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8D2B-B485-4113-BFA6-207B56060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CE3-5381-498B-8B8F-FB84B2C7646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8D2B-B485-4113-BFA6-207B56060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52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CE3-5381-498B-8B8F-FB84B2C7646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8D2B-B485-4113-BFA6-207B56060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2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CE3-5381-498B-8B8F-FB84B2C7646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8D2B-B485-4113-BFA6-207B56060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93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CE3-5381-498B-8B8F-FB84B2C7646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8D2B-B485-4113-BFA6-207B56060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82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CE3-5381-498B-8B8F-FB84B2C7646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8D2B-B485-4113-BFA6-207B56060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852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CE3-5381-498B-8B8F-FB84B2C7646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8D2B-B485-4113-BFA6-207B56060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80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CE3-5381-498B-8B8F-FB84B2C7646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8D2B-B485-4113-BFA6-207B56060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73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CE3-5381-498B-8B8F-FB84B2C7646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8D2B-B485-4113-BFA6-207B56060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86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CE3-5381-498B-8B8F-FB84B2C7646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8D2B-B485-4113-BFA6-207B56060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04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CE3-5381-498B-8B8F-FB84B2C7646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8D2B-B485-4113-BFA6-207B56060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06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66CE3-5381-498B-8B8F-FB84B2C7646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08D2B-B485-4113-BFA6-207B56060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9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463" y="4293096"/>
            <a:ext cx="7534408" cy="175260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Дудко Дарья Игоревна</a:t>
            </a:r>
          </a:p>
          <a:p>
            <a:pPr algn="r">
              <a:spcBef>
                <a:spcPts val="0"/>
              </a:spcBef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Врач-психиатр</a:t>
            </a:r>
          </a:p>
          <a:p>
            <a:pPr algn="r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ГУО «Гродненский областной центр </a:t>
            </a:r>
          </a:p>
          <a:p>
            <a:pPr algn="r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коррекционно-развивающего обучения</a:t>
            </a:r>
          </a:p>
          <a:p>
            <a:pPr algn="r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реабилитации»</a:t>
            </a:r>
          </a:p>
          <a:p>
            <a:pPr algn="r">
              <a:spcBef>
                <a:spcPts val="0"/>
              </a:spcBef>
            </a:pP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0591" y="1491317"/>
            <a:ext cx="7796221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Заикание у детей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55" y="-55939"/>
            <a:ext cx="1693252" cy="1576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47665" y="181253"/>
            <a:ext cx="75344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Государственное учреждение образования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«Гродненский областной центр коррекционно-развивающего обучения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реабилитации»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dirty="0"/>
            </a:br>
            <a:r>
              <a:rPr lang="ru-RU" sz="2200" dirty="0"/>
              <a:t>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br>
              <a:rPr lang="ru-RU" sz="2200" dirty="0"/>
            </a:br>
            <a:r>
              <a:rPr lang="ru-RU" sz="2200" dirty="0"/>
              <a:t>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7504" y="332656"/>
            <a:ext cx="892899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Ускоренное развитие речи (3-4 года), когда ее коммуникативная, познавательная и регулирующая функции быстро развиваются под влиянием общения со взрослыми. У многих детей в этот период наблюдается повторение слогов и слов (итерации), имеющее физиологический характер.</a:t>
            </a:r>
            <a:endParaRPr kumimoji="0" lang="ru-RU" sz="2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Скрытая психическая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ущемлённость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ребенка, повышенная реактивность на почве ненормальных отношений с окружающими.</a:t>
            </a:r>
            <a:endParaRPr kumimoji="0" lang="ru-RU" sz="2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Недостаточность положительных и эмоциональных контактов между взрослыми и ребенком.</a:t>
            </a:r>
            <a:endParaRPr kumimoji="0" lang="ru-RU" sz="2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Недостаточность развития моторики, чувства ритма, мимико-артикуляторных движений.</a:t>
            </a:r>
            <a:endParaRPr kumimoji="0" lang="ru-RU" sz="2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dirty="0"/>
            </a:br>
            <a:r>
              <a:rPr lang="ru-RU" sz="2200" dirty="0"/>
              <a:t>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br>
              <a:rPr lang="ru-RU" sz="2200" dirty="0"/>
            </a:br>
            <a:r>
              <a:rPr lang="ru-RU" sz="2200" dirty="0"/>
              <a:t>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8662" y="-35957"/>
            <a:ext cx="9143999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Психические и социальные причины: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b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кратковременная 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одномоментная - психическая травма (испуг, страх);</a:t>
            </a:r>
            <a:endParaRPr lang="ru-RU" sz="20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б)</a:t>
            </a:r>
            <a:r>
              <a:rPr kumimoji="0" lang="ru-RU" sz="2000" b="1" i="0" u="none" strike="noStrike" cap="none" normalizeH="0" baseline="0" dirty="0" err="1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длительнодействующая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психическая травма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под которой понимается неправильное воспитание в семье: избалованность, неровное воспитание, императивное воспитание, длительные отрицательные эмоции в виде стойких психических напряжений или неразрешенных, постоянно закрепляемых конфликтных ситуациях;</a:t>
            </a:r>
            <a:b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в)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неправильное формирование речи в детстве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речь на вдохе, </a:t>
            </a:r>
            <a:r>
              <a:rPr kumimoji="0" lang="ru-RU" sz="2000" i="0" u="none" strike="noStrike" cap="none" normalizeH="0" baseline="0" dirty="0" err="1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скороговорение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нарушение звукопроизношения</a:t>
            </a: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г)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перегруз детей младшего возраста речевым материалом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несоответствующее возрасту усложнение речевого материала и мышления (абстрактные понятия, сложная конструкция фразы);</a:t>
            </a:r>
            <a:b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д)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подражание заикающимся 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(различают две формы такой речевой индукции: пассивная - ребенок непроизвольно начинает заикаться, слыша речь заикающегося; активная - он копирует речь заикающегося),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е)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переучивание леворукости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Клиническая характеристика развития заикания имеет 4 фазы.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908720"/>
            <a:ext cx="9036496" cy="51435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    При 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первой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из них отмечаются незначительные моменты заикания, уменьшаются промежутки размеренной плавной речи. При этом сложности обычно появляются в начале предложения, труднее всего выговорить краткие части речи, давление со стороны усиливает дефекты общения. </a:t>
            </a:r>
          </a:p>
          <a:p>
            <a:pPr algn="just">
              <a:buNone/>
            </a:pP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     Детское заикание в этой фазе проходит без психологической нагрузки, то есть ребенок не обращает внимания на трудности произношения и не смущается при разговоре, страх и беспокойство отсутствуют. Вызвать патологию может краткосрочная эмоциональная вспышка.</a:t>
            </a:r>
          </a:p>
          <a:p>
            <a:pPr algn="just">
              <a:buNone/>
            </a:pPr>
            <a:br>
              <a:rPr lang="ru-RU" sz="2200" dirty="0">
                <a:latin typeface="Arial" pitchFamily="34" charset="0"/>
                <a:cs typeface="Arial" pitchFamily="34" charset="0"/>
              </a:rPr>
            </a:br>
            <a:br>
              <a:rPr lang="ru-RU" sz="2200" dirty="0">
                <a:latin typeface="Arial" pitchFamily="34" charset="0"/>
                <a:cs typeface="Arial" pitchFamily="34" charset="0"/>
              </a:rPr>
            </a:br>
            <a:br>
              <a:rPr lang="ru-RU" sz="2200" dirty="0">
                <a:latin typeface="Arial" pitchFamily="34" charset="0"/>
                <a:cs typeface="Arial" pitchFamily="34" charset="0"/>
              </a:rPr>
            </a:b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35698" y="332656"/>
            <a:ext cx="8229600" cy="309634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    Во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второй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фазе заболевания появляются сопутствующие движения и проблемы в общении. Увеличивается количество ситуаций, затруднительных в плане коммуникации. Сложности с произнесением развиваются обычно во время быстрой речи и в многосложных словах. Заикание принимает хроническое течение. </a:t>
            </a:r>
          </a:p>
          <a:p>
            <a:pPr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    Дети осознают дисфункцию речи, но тем не менее говорят свободно при любых обстоятельствах.</a:t>
            </a:r>
          </a:p>
        </p:txBody>
      </p:sp>
      <p:sp>
        <p:nvSpPr>
          <p:cNvPr id="2" name="Содержимое 6">
            <a:extLst>
              <a:ext uri="{FF2B5EF4-FFF2-40B4-BE49-F238E27FC236}">
                <a16:creationId xmlns:a16="http://schemas.microsoft.com/office/drawing/2014/main" id="{F202089A-F6E4-39E4-A6D0-1A086EDA0817}"/>
              </a:ext>
            </a:extLst>
          </p:cNvPr>
          <p:cNvSpPr txBox="1">
            <a:spLocks/>
          </p:cNvSpPr>
          <p:nvPr/>
        </p:nvSpPr>
        <p:spPr>
          <a:xfrm>
            <a:off x="457200" y="2996952"/>
            <a:ext cx="8229600" cy="333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itchFamily="34" charset="0"/>
              <a:buNone/>
            </a:pPr>
            <a:br>
              <a:rPr lang="ru-RU" sz="2000" dirty="0"/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третьей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фазе происходит закрепление судорожного синдрома, что совершенно не отражается на объеме общения и абсолютно не вызывает страха и неловкости. Желания лечить патологию обычно не возникает. </a:t>
            </a:r>
          </a:p>
          <a:p>
            <a:pPr algn="just">
              <a:buFont typeface="Arial" pitchFamily="34" charset="0"/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    В конце периода осознается трудность коммуникации, и возникают попытки заменить сложные слова простыми.</a:t>
            </a:r>
          </a:p>
          <a:p>
            <a:pPr algn="just">
              <a:buFont typeface="Arial" pitchFamily="34" charset="0"/>
              <a:buNone/>
            </a:pPr>
            <a:br>
              <a:rPr lang="ru-RU" sz="2000" dirty="0">
                <a:latin typeface="Arial" pitchFamily="34" charset="0"/>
                <a:cs typeface="Arial" pitchFamily="34" charset="0"/>
              </a:rPr>
            </a:br>
            <a:br>
              <a:rPr lang="ru-RU" sz="2000" dirty="0">
                <a:latin typeface="Arial" pitchFamily="34" charset="0"/>
                <a:cs typeface="Arial" pitchFamily="34" charset="0"/>
              </a:rPr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22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5665831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br>
              <a:rPr lang="ru-RU" sz="5500" dirty="0">
                <a:latin typeface="Times New Roman" pitchFamily="18" charset="0"/>
                <a:cs typeface="Times New Roman" pitchFamily="18" charset="0"/>
              </a:rPr>
            </a:br>
            <a:r>
              <a:rPr lang="ru-RU" sz="50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5000" b="1" dirty="0">
                <a:latin typeface="Arial" pitchFamily="34" charset="0"/>
                <a:cs typeface="Arial" pitchFamily="34" charset="0"/>
              </a:rPr>
              <a:t>четвертой</a:t>
            </a:r>
            <a:r>
              <a:rPr lang="ru-RU" sz="5000" dirty="0">
                <a:latin typeface="Arial" pitchFamily="34" charset="0"/>
                <a:cs typeface="Arial" pitchFamily="34" charset="0"/>
              </a:rPr>
              <a:t> фазе заикание становится выраженной психологической проблемой. Заикающемуся сложно произнести определенные звуки, он уклоняется от ответов на вопросы, появляются страх речи. Речевые судороги могут продолжаться от 0,2 до 90 секунд.</a:t>
            </a:r>
          </a:p>
          <a:p>
            <a:pPr algn="ctr">
              <a:buNone/>
            </a:pPr>
            <a:br>
              <a:rPr lang="ru-RU" sz="5500" dirty="0">
                <a:latin typeface="Arial" pitchFamily="34" charset="0"/>
                <a:cs typeface="Arial" pitchFamily="34" charset="0"/>
              </a:rPr>
            </a:br>
            <a:br>
              <a:rPr lang="ru-RU" sz="5500" dirty="0">
                <a:latin typeface="Arial" pitchFamily="34" charset="0"/>
                <a:cs typeface="Arial" pitchFamily="34" charset="0"/>
              </a:rPr>
            </a:br>
            <a:r>
              <a:rPr lang="ru-RU" sz="5500" b="1" dirty="0">
                <a:latin typeface="Arial" pitchFamily="34" charset="0"/>
                <a:cs typeface="Arial" pitchFamily="34" charset="0"/>
              </a:rPr>
              <a:t>Возникновение заикания у ребенка обычно начинается с таких симптомов: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55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5500" dirty="0">
                <a:latin typeface="Arial" pitchFamily="34" charset="0"/>
                <a:cs typeface="Arial" pitchFamily="34" charset="0"/>
              </a:rPr>
              <a:t>малыш отказывается говорить или внезапно замолкает;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5500" dirty="0">
                <a:latin typeface="Arial" pitchFamily="34" charset="0"/>
                <a:cs typeface="Arial" pitchFamily="34" charset="0"/>
              </a:rPr>
              <a:t>в начале фразы он повторяет первые слоги или полностью слова;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5500" dirty="0">
                <a:latin typeface="Arial" pitchFamily="34" charset="0"/>
                <a:cs typeface="Arial" pitchFamily="34" charset="0"/>
              </a:rPr>
              <a:t>перед некоторыми словами ребенок ставит лишние звуки;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5500" dirty="0">
                <a:latin typeface="Arial" pitchFamily="34" charset="0"/>
                <a:cs typeface="Arial" pitchFamily="34" charset="0"/>
              </a:rPr>
              <a:t>трудности перед началом речи;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5500" dirty="0">
                <a:latin typeface="Arial" pitchFamily="34" charset="0"/>
                <a:cs typeface="Arial" pitchFamily="34" charset="0"/>
              </a:rPr>
              <a:t>вынужденные остановки в середине слова, фразы.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8" y="0"/>
            <a:ext cx="9286908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Симптомы и признаки заикания</a:t>
            </a:r>
            <a:br>
              <a:rPr lang="ru-RU" sz="3600" b="1" dirty="0">
                <a:solidFill>
                  <a:srgbClr val="FF0000"/>
                </a:solidFill>
              </a:rPr>
            </a:b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-108520" y="642918"/>
            <a:ext cx="9217024" cy="60722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Многочисленные симптомы заикания могут проявляться в виде нарушения:</a:t>
            </a:r>
          </a:p>
          <a:p>
            <a:pPr algn="just"/>
            <a:r>
              <a:rPr lang="ru-RU" sz="2000" dirty="0" err="1">
                <a:latin typeface="Arial" pitchFamily="34" charset="0"/>
                <a:cs typeface="Arial" pitchFamily="34" charset="0"/>
              </a:rPr>
              <a:t>Grender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объективно показал изменение нейровегетативной реакции у заикающихся во время приступов: в 100% случаев у них наблюдается расширение зрачков (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мидриоз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), у нормально говорящих людей ширина зрачков во время речи не меняется или наступает некоторое их сужение (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миоз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).</a:t>
            </a:r>
            <a:b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Голоса.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При желании что-либо сказать происходит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судорогоподобное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замыкание складок гортани, что затрудняет образование звука. Заикающиеся стремятся произносить гласные звуки твердо, поскольку не могут выговаривать их плавно. Признаки патологии обычно при шепоте и пении смягчаются или полностью пропадают.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Дыхания.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Происходит большая трата воздуха на вдохе и выдохе при заикании, что связано с нарушением сопротивления в зоне артикуляции. Укороченный выдох прослеживается как во время речи, так и в состоянии покоя.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Симптомы и признаки</a:t>
            </a:r>
            <a:br>
              <a:rPr lang="ru-RU" sz="3600" b="1" dirty="0">
                <a:solidFill>
                  <a:srgbClr val="FF0000"/>
                </a:solidFill>
              </a:rPr>
            </a:b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07504" y="834108"/>
            <a:ext cx="8928992" cy="56436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Психики.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 появлением заикания неминуемы определенные психические расстройства. Как правило, появляется страх перед произношением некоторых слогов. В своей речи заикающиеся специально избегают многих слов, стараясь подыскать им замену. В период обострений может разиться немота. У человека появляется чувство неполноценности.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Сопутствующих движений.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Некоторые движения, производимые пациентом во время речи, не являются необходимыми, но, в то же время, производятся осознано. При приступе заикания человек пожимает плечами, притопывает, качает головой, сжимает кулак, то есть осуществляет судорожные движения.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Артикуляции.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При заикании иногда отмечаются некоторые соматические нарушения: гипертрофия носовой перегородки, высокий свод неба и т.д.</a:t>
            </a:r>
          </a:p>
          <a:p>
            <a:pPr marL="0" indent="0" algn="just">
              <a:buNone/>
            </a:pPr>
            <a:br>
              <a:rPr lang="ru-RU" sz="2100" dirty="0">
                <a:latin typeface="Arial" pitchFamily="34" charset="0"/>
                <a:cs typeface="Arial" pitchFamily="34" charset="0"/>
              </a:rPr>
            </a:b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 </a:t>
            </a: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Прогноз успешности коррекции заикания </a:t>
            </a:r>
            <a:br>
              <a:rPr lang="ru-RU" sz="3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071547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Прогноз преодоления заикания зависит от многих условий, в первую очередь от его механизмов, от сроков начала комплексного воздействия и полноты его применения, от возраста.</a:t>
            </a:r>
          </a:p>
          <a:p>
            <a:pPr algn="just"/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Практика показывает, что чем моложе возраст, чем активнее и жизнерадостнее общее поведение, чем меньше отделов речевого аппарата задето судорогой и чем слабее судорога, чем меньше психических наслоений, тем благоприятнее прогноз.</a:t>
            </a:r>
          </a:p>
          <a:p>
            <a:pPr algn="just"/>
            <a:br>
              <a:rPr lang="ru-RU" sz="2400" dirty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Прогноз успешности коррекции заикания </a:t>
            </a:r>
            <a:br>
              <a:rPr lang="ru-RU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071547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Для заикания, развивающегося на почве врожденного отягчения или приобретенной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нейропатии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а также появившегося без видимых внешних воздействий исход коррекции менее благоприятен. В этом случае чаще возможен рецидив.</a:t>
            </a:r>
          </a:p>
          <a:p>
            <a:pPr algn="just"/>
            <a:br>
              <a:rPr lang="ru-RU" sz="2200" dirty="0">
                <a:latin typeface="Arial" pitchFamily="34" charset="0"/>
                <a:cs typeface="Arial" pitchFamily="34" charset="0"/>
              </a:rPr>
            </a:br>
            <a:r>
              <a:rPr lang="ru-RU" sz="2200" dirty="0">
                <a:latin typeface="Arial" pitchFamily="34" charset="0"/>
                <a:cs typeface="Arial" pitchFamily="34" charset="0"/>
              </a:rPr>
              <a:t>Успешнее проходят судороги дыхательные, чем голосовые. Клонические формы исчезают легче, чем тонические, т.к. клонические судороги характерны для возбуждения коры головного мозга. Следовательно, на них легче воздействовать через 2 сигнальную систему, чем на тонические, характерные для возбуждения подкорки, которая труднее поддается данному воздействию.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Прогноз успешности коррекции заикания </a:t>
            </a:r>
            <a:br>
              <a:rPr lang="ru-RU" sz="3600" dirty="0">
                <a:solidFill>
                  <a:srgbClr val="FF0000"/>
                </a:solidFill>
              </a:rPr>
            </a:b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071547"/>
            <a:ext cx="885698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Наиболее благоприятным является возраст 2-4 года (легче создать благоприятные условия и маленький стаж заикания). Наименее благоприятный возраст 10-16 лет, пубертатный период. Нередко исчезнувшее заикание потенциально сохраняется и готово проявиться при возникновении неблагоприятных условий.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Менее эффективно и успешно устранение заболевания в тех случаях, когда возникло оно вследствие запоздалого развития речи, подражания родителям.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br>
              <a:rPr lang="ru-RU" sz="2200" dirty="0">
                <a:latin typeface="Arial" pitchFamily="34" charset="0"/>
                <a:cs typeface="Arial" pitchFamily="34" charset="0"/>
              </a:rPr>
            </a:br>
            <a:r>
              <a:rPr lang="ru-RU" sz="2200" b="1" dirty="0">
                <a:latin typeface="Arial" pitchFamily="34" charset="0"/>
                <a:cs typeface="Arial" pitchFamily="34" charset="0"/>
              </a:rPr>
              <a:t>При органической основе заикания результаты значительно хуже, нежели чем при функциональной.</a:t>
            </a:r>
          </a:p>
          <a:p>
            <a:pPr algn="just"/>
            <a:br>
              <a:rPr lang="ru-RU" sz="2200" dirty="0">
                <a:latin typeface="Arial" pitchFamily="34" charset="0"/>
                <a:cs typeface="Arial" pitchFamily="34" charset="0"/>
              </a:rPr>
            </a:br>
            <a:br>
              <a:rPr lang="ru-RU" sz="2200" dirty="0">
                <a:latin typeface="Arial" pitchFamily="34" charset="0"/>
                <a:cs typeface="Arial" pitchFamily="34" charset="0"/>
              </a:rPr>
            </a:b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3075" name="Rectang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ru-RU" sz="2800" b="1" dirty="0" err="1">
                <a:solidFill>
                  <a:srgbClr val="FF0000"/>
                </a:solidFill>
                <a:latin typeface="Arial" charset="0"/>
              </a:rPr>
              <a:t>Клинико</a:t>
            </a:r>
            <a:r>
              <a:rPr lang="ru-RU" sz="2800" b="1" dirty="0">
                <a:solidFill>
                  <a:srgbClr val="FF0000"/>
                </a:solidFill>
                <a:latin typeface="Arial" charset="0"/>
              </a:rPr>
              <a:t>–педагогическая  классификация нарушений речи (по </a:t>
            </a:r>
            <a:r>
              <a:rPr lang="ru-RU" sz="2800" b="1" dirty="0" err="1">
                <a:solidFill>
                  <a:srgbClr val="FF0000"/>
                </a:solidFill>
                <a:latin typeface="Arial" charset="0"/>
              </a:rPr>
              <a:t>М.Е.Хватцеву</a:t>
            </a:r>
            <a:r>
              <a:rPr lang="ru-RU" sz="2800" b="1" dirty="0">
                <a:solidFill>
                  <a:srgbClr val="FF0000"/>
                </a:solidFill>
                <a:latin typeface="Arial" charset="0"/>
              </a:rPr>
              <a:t>)</a:t>
            </a:r>
            <a:endParaRPr lang="ru-RU" sz="2800" b="1" dirty="0">
              <a:latin typeface="Arial" charset="0"/>
            </a:endParaRPr>
          </a:p>
        </p:txBody>
      </p:sp>
      <p:sp>
        <p:nvSpPr>
          <p:cNvPr id="3076" name="Rectangle 45"/>
          <p:cNvSpPr>
            <a:spLocks noChangeArrowheads="1"/>
          </p:cNvSpPr>
          <p:nvPr/>
        </p:nvSpPr>
        <p:spPr bwMode="auto">
          <a:xfrm>
            <a:off x="3020826" y="1125935"/>
            <a:ext cx="3168650" cy="503237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Нарушения речи</a:t>
            </a:r>
          </a:p>
        </p:txBody>
      </p:sp>
      <p:sp>
        <p:nvSpPr>
          <p:cNvPr id="3077" name="Rectangle 46"/>
          <p:cNvSpPr>
            <a:spLocks noChangeArrowheads="1"/>
          </p:cNvSpPr>
          <p:nvPr/>
        </p:nvSpPr>
        <p:spPr bwMode="auto">
          <a:xfrm>
            <a:off x="4786314" y="2071678"/>
            <a:ext cx="3883029" cy="431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Нарушения устной речи</a:t>
            </a:r>
          </a:p>
        </p:txBody>
      </p:sp>
      <p:sp>
        <p:nvSpPr>
          <p:cNvPr id="3078" name="Rectangle 47"/>
          <p:cNvSpPr>
            <a:spLocks noChangeArrowheads="1"/>
          </p:cNvSpPr>
          <p:nvPr/>
        </p:nvSpPr>
        <p:spPr bwMode="auto">
          <a:xfrm>
            <a:off x="357158" y="2071678"/>
            <a:ext cx="3571900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Нарушения письменной речи</a:t>
            </a:r>
          </a:p>
        </p:txBody>
      </p:sp>
      <p:sp>
        <p:nvSpPr>
          <p:cNvPr id="3079" name="Line 48"/>
          <p:cNvSpPr>
            <a:spLocks noChangeShapeType="1"/>
          </p:cNvSpPr>
          <p:nvPr/>
        </p:nvSpPr>
        <p:spPr bwMode="auto">
          <a:xfrm flipH="1">
            <a:off x="2424102" y="1639878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0" name="Line 49"/>
          <p:cNvSpPr>
            <a:spLocks noChangeShapeType="1"/>
          </p:cNvSpPr>
          <p:nvPr/>
        </p:nvSpPr>
        <p:spPr bwMode="auto">
          <a:xfrm>
            <a:off x="6143636" y="1616691"/>
            <a:ext cx="79057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1" name="Rectangle 50"/>
          <p:cNvSpPr>
            <a:spLocks noChangeArrowheads="1"/>
          </p:cNvSpPr>
          <p:nvPr/>
        </p:nvSpPr>
        <p:spPr bwMode="auto">
          <a:xfrm>
            <a:off x="6786578" y="2860669"/>
            <a:ext cx="2160587" cy="12938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Расстройства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фонационного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оформления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высказывания </a:t>
            </a:r>
          </a:p>
        </p:txBody>
      </p:sp>
      <p:sp>
        <p:nvSpPr>
          <p:cNvPr id="3082" name="Rectangle 51"/>
          <p:cNvSpPr>
            <a:spLocks noChangeArrowheads="1"/>
          </p:cNvSpPr>
          <p:nvPr/>
        </p:nvSpPr>
        <p:spPr bwMode="auto">
          <a:xfrm>
            <a:off x="4143372" y="2857496"/>
            <a:ext cx="2159000" cy="12969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Нарушения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структурно-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семантического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оформления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высказывания</a:t>
            </a:r>
          </a:p>
        </p:txBody>
      </p:sp>
      <p:sp>
        <p:nvSpPr>
          <p:cNvPr id="3083" name="AutoShape 52"/>
          <p:cNvSpPr>
            <a:spLocks noChangeArrowheads="1"/>
          </p:cNvSpPr>
          <p:nvPr/>
        </p:nvSpPr>
        <p:spPr bwMode="auto">
          <a:xfrm>
            <a:off x="7143768" y="2500306"/>
            <a:ext cx="215900" cy="360363"/>
          </a:xfrm>
          <a:prstGeom prst="down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AutoShape 53"/>
          <p:cNvSpPr>
            <a:spLocks noChangeArrowheads="1"/>
          </p:cNvSpPr>
          <p:nvPr/>
        </p:nvSpPr>
        <p:spPr bwMode="auto">
          <a:xfrm>
            <a:off x="5572132" y="2500306"/>
            <a:ext cx="215900" cy="360363"/>
          </a:xfrm>
          <a:prstGeom prst="down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5" name="Line 54"/>
          <p:cNvSpPr>
            <a:spLocks noChangeShapeType="1"/>
          </p:cNvSpPr>
          <p:nvPr/>
        </p:nvSpPr>
        <p:spPr bwMode="auto">
          <a:xfrm flipH="1">
            <a:off x="3854448" y="3143248"/>
            <a:ext cx="0" cy="71438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6" name="Rectangle 55"/>
          <p:cNvSpPr>
            <a:spLocks noChangeArrowheads="1"/>
          </p:cNvSpPr>
          <p:nvPr/>
        </p:nvSpPr>
        <p:spPr bwMode="auto">
          <a:xfrm>
            <a:off x="1785918" y="3286124"/>
            <a:ext cx="1584325" cy="3603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алалия</a:t>
            </a:r>
          </a:p>
        </p:txBody>
      </p:sp>
      <p:sp>
        <p:nvSpPr>
          <p:cNvPr id="3087" name="Rectangle 56"/>
          <p:cNvSpPr>
            <a:spLocks noChangeArrowheads="1"/>
          </p:cNvSpPr>
          <p:nvPr/>
        </p:nvSpPr>
        <p:spPr bwMode="auto">
          <a:xfrm>
            <a:off x="1785918" y="3786190"/>
            <a:ext cx="1584325" cy="3746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афазия</a:t>
            </a:r>
          </a:p>
        </p:txBody>
      </p:sp>
      <p:sp>
        <p:nvSpPr>
          <p:cNvPr id="3088" name="Line 57"/>
          <p:cNvSpPr>
            <a:spLocks noChangeShapeType="1"/>
          </p:cNvSpPr>
          <p:nvPr/>
        </p:nvSpPr>
        <p:spPr bwMode="auto">
          <a:xfrm flipH="1">
            <a:off x="3357554" y="3857628"/>
            <a:ext cx="496894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9" name="Line 58"/>
          <p:cNvSpPr>
            <a:spLocks noChangeShapeType="1"/>
          </p:cNvSpPr>
          <p:nvPr/>
        </p:nvSpPr>
        <p:spPr bwMode="auto">
          <a:xfrm flipH="1">
            <a:off x="3370243" y="3357561"/>
            <a:ext cx="487377" cy="11191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0" name="Line 60"/>
          <p:cNvSpPr>
            <a:spLocks noChangeShapeType="1"/>
          </p:cNvSpPr>
          <p:nvPr/>
        </p:nvSpPr>
        <p:spPr bwMode="auto">
          <a:xfrm>
            <a:off x="8001024" y="4071942"/>
            <a:ext cx="0" cy="288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1" name="Line 61"/>
          <p:cNvSpPr>
            <a:spLocks noChangeShapeType="1"/>
          </p:cNvSpPr>
          <p:nvPr/>
        </p:nvSpPr>
        <p:spPr bwMode="auto">
          <a:xfrm>
            <a:off x="5572132" y="4357694"/>
            <a:ext cx="321471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2" name="Rectangle 62"/>
          <p:cNvSpPr>
            <a:spLocks noChangeArrowheads="1"/>
          </p:cNvSpPr>
          <p:nvPr/>
        </p:nvSpPr>
        <p:spPr bwMode="auto">
          <a:xfrm flipH="1">
            <a:off x="5357818" y="4572008"/>
            <a:ext cx="360362" cy="2016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Дисфония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93" name="Rectangle 63"/>
          <p:cNvSpPr>
            <a:spLocks noChangeArrowheads="1"/>
          </p:cNvSpPr>
          <p:nvPr/>
        </p:nvSpPr>
        <p:spPr bwMode="auto">
          <a:xfrm>
            <a:off x="5929322" y="4572008"/>
            <a:ext cx="358775" cy="20002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Брадилалия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4" name="Rectangle 64"/>
          <p:cNvSpPr>
            <a:spLocks noChangeArrowheads="1"/>
          </p:cNvSpPr>
          <p:nvPr/>
        </p:nvSpPr>
        <p:spPr bwMode="auto">
          <a:xfrm>
            <a:off x="6500826" y="4572008"/>
            <a:ext cx="360362" cy="2016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Тахилалия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5" name="Rectangle 65"/>
          <p:cNvSpPr>
            <a:spLocks noChangeArrowheads="1"/>
          </p:cNvSpPr>
          <p:nvPr/>
        </p:nvSpPr>
        <p:spPr bwMode="auto">
          <a:xfrm>
            <a:off x="7072330" y="4572008"/>
            <a:ext cx="360363" cy="2016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Заикание</a:t>
            </a:r>
          </a:p>
        </p:txBody>
      </p:sp>
      <p:sp>
        <p:nvSpPr>
          <p:cNvPr id="3096" name="Rectangle 66"/>
          <p:cNvSpPr>
            <a:spLocks noChangeArrowheads="1"/>
          </p:cNvSpPr>
          <p:nvPr/>
        </p:nvSpPr>
        <p:spPr bwMode="auto">
          <a:xfrm>
            <a:off x="7572396" y="4572008"/>
            <a:ext cx="360363" cy="2016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Дислалия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7" name="Rectangle 67"/>
          <p:cNvSpPr>
            <a:spLocks noChangeArrowheads="1"/>
          </p:cNvSpPr>
          <p:nvPr/>
        </p:nvSpPr>
        <p:spPr bwMode="auto">
          <a:xfrm>
            <a:off x="8072462" y="4572008"/>
            <a:ext cx="360362" cy="2016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Ринолалия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8" name="Rectangle 68"/>
          <p:cNvSpPr>
            <a:spLocks noChangeArrowheads="1"/>
          </p:cNvSpPr>
          <p:nvPr/>
        </p:nvSpPr>
        <p:spPr bwMode="auto">
          <a:xfrm>
            <a:off x="8572528" y="4572008"/>
            <a:ext cx="360363" cy="2016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Дизартрия</a:t>
            </a:r>
          </a:p>
        </p:txBody>
      </p:sp>
      <p:sp>
        <p:nvSpPr>
          <p:cNvPr id="3099" name="Line 69"/>
          <p:cNvSpPr>
            <a:spLocks noChangeShapeType="1"/>
          </p:cNvSpPr>
          <p:nvPr/>
        </p:nvSpPr>
        <p:spPr bwMode="auto">
          <a:xfrm>
            <a:off x="5572132" y="4357694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0" name="Line 70"/>
          <p:cNvSpPr>
            <a:spLocks noChangeShapeType="1"/>
          </p:cNvSpPr>
          <p:nvPr/>
        </p:nvSpPr>
        <p:spPr bwMode="auto">
          <a:xfrm>
            <a:off x="6143636" y="4357694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1" name="Line 71"/>
          <p:cNvSpPr>
            <a:spLocks noChangeShapeType="1"/>
          </p:cNvSpPr>
          <p:nvPr/>
        </p:nvSpPr>
        <p:spPr bwMode="auto">
          <a:xfrm>
            <a:off x="6786578" y="4357694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2" name="Line 72"/>
          <p:cNvSpPr>
            <a:spLocks noChangeShapeType="1"/>
          </p:cNvSpPr>
          <p:nvPr/>
        </p:nvSpPr>
        <p:spPr bwMode="auto">
          <a:xfrm>
            <a:off x="7286644" y="4357694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3" name="Line 73"/>
          <p:cNvSpPr>
            <a:spLocks noChangeShapeType="1"/>
          </p:cNvSpPr>
          <p:nvPr/>
        </p:nvSpPr>
        <p:spPr bwMode="auto">
          <a:xfrm>
            <a:off x="7786710" y="4357694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4" name="Line 74"/>
          <p:cNvSpPr>
            <a:spLocks noChangeShapeType="1"/>
          </p:cNvSpPr>
          <p:nvPr/>
        </p:nvSpPr>
        <p:spPr bwMode="auto">
          <a:xfrm>
            <a:off x="8215338" y="4357694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5" name="Line 75"/>
          <p:cNvSpPr>
            <a:spLocks noChangeShapeType="1"/>
          </p:cNvSpPr>
          <p:nvPr/>
        </p:nvSpPr>
        <p:spPr bwMode="auto">
          <a:xfrm>
            <a:off x="8786842" y="4357694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cxnSp>
        <p:nvCxnSpPr>
          <p:cNvPr id="37" name="Прямая со стрелкой 36"/>
          <p:cNvCxnSpPr/>
          <p:nvPr/>
        </p:nvCxnSpPr>
        <p:spPr>
          <a:xfrm rot="10800000">
            <a:off x="3857620" y="314324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129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Прогноз успешности коррекции заикания </a:t>
            </a:r>
            <a:br>
              <a:rPr lang="ru-RU" sz="3600" b="1" dirty="0">
                <a:solidFill>
                  <a:srgbClr val="FF0000"/>
                </a:solidFill>
              </a:rPr>
            </a:b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857232"/>
            <a:ext cx="8928992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На эффективность преодоления заикания влияет разная степень его тяжести, в основе которой лежит разная степень болезненной фиксации больного на своем дефекте. Результаты логопедической работы лучше в случае легкой степени заикания (нулевая степень болезненной фиксации).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 </a:t>
            </a:r>
            <a:br>
              <a:rPr lang="ru-RU" sz="2200" dirty="0">
                <a:latin typeface="Arial" pitchFamily="34" charset="0"/>
                <a:cs typeface="Arial" pitchFamily="34" charset="0"/>
              </a:rPr>
            </a:br>
            <a:r>
              <a:rPr lang="ru-RU" sz="2200" dirty="0">
                <a:latin typeface="Arial" pitchFamily="34" charset="0"/>
                <a:cs typeface="Arial" pitchFamily="34" charset="0"/>
              </a:rPr>
              <a:t>Логопедические занятия - только составная часть комплексного лечебно-педагогического воздействия на заикающегося.</a:t>
            </a:r>
          </a:p>
          <a:p>
            <a:pPr algn="just"/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200" b="1" dirty="0">
                <a:latin typeface="Arial" pitchFamily="34" charset="0"/>
                <a:cs typeface="Arial" pitchFamily="34" charset="0"/>
              </a:rPr>
              <a:t>Необходим комплекс мер: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медикаментозное лечение, физиотерапия, психотерапия, нормализация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микросоциального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окружения. При этом имеет значение адекватность и дифференцированность выбранной методики.</a:t>
            </a:r>
          </a:p>
          <a:p>
            <a:pPr algn="just"/>
            <a:br>
              <a:rPr lang="ru-RU" sz="2200" dirty="0">
                <a:latin typeface="Arial" pitchFamily="34" charset="0"/>
                <a:cs typeface="Arial" pitchFamily="34" charset="0"/>
              </a:rPr>
            </a:b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30426"/>
          </a:xfrm>
        </p:spPr>
        <p:txBody>
          <a:bodyPr>
            <a:norm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23528" y="158305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071547"/>
            <a:ext cx="814393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Что такое заикание?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45182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Заикание</a:t>
            </a:r>
            <a:r>
              <a:rPr lang="ru-RU" dirty="0">
                <a:latin typeface="Arial" pitchFamily="34" charset="0"/>
                <a:cs typeface="Arial" pitchFamily="34" charset="0"/>
              </a:rPr>
              <a:t> - это нарушение речи, проявляющееся частым повторением или продлением слогов, звуков и слов. </a:t>
            </a:r>
          </a:p>
          <a:p>
            <a:pPr algn="ctr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   Это заболевание нередко описывают как нарушение темпо-ритмической организации речи, вызванного судорожным состоянием мышц речевого аппарата.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274638"/>
            <a:ext cx="9108504" cy="86834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Возраст возникновения заикания 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1428724"/>
            <a:ext cx="9108504" cy="514353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/>
              <a:t>    </a:t>
            </a:r>
            <a:r>
              <a:rPr lang="ru-RU" dirty="0">
                <a:latin typeface="Arial" pitchFamily="34" charset="0"/>
                <a:cs typeface="Arial" pitchFamily="34" charset="0"/>
              </a:rPr>
              <a:t>Заболевание может развиваться в любом возрасте, но обычно появляется у детей в возрасте от 2 до 6 лет, в период наиболее интенсивного развития речевой функциональной системы и формирования личности ребенка. </a:t>
            </a:r>
          </a:p>
          <a:p>
            <a:pPr algn="r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Девочки в три раза реже </a:t>
            </a:r>
          </a:p>
          <a:p>
            <a:pPr algn="r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страдают патологией, </a:t>
            </a:r>
          </a:p>
          <a:p>
            <a:pPr algn="r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чем мальчики.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406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Причины возникновения заикания 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1124744"/>
            <a:ext cx="8901405" cy="518457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Заикание возникает вследствие различных причин, вызывающих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перенапряжение процессов возбуждения и торможения и образование патологического условного рефлекса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Заикание - это не симптом и не синдром, 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заболевание ЦНС в целом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Нервный срыв в деятельности коры больших полушарий может быть обусловлен состоянием нервной системы, ее готовностью к отклонениям от нормы, а также неблагоприятными экзогенными факторами.</a:t>
            </a:r>
          </a:p>
          <a:p>
            <a:pPr algn="just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 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260649"/>
            <a:ext cx="9036496" cy="55446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Логоневроз 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– заикание, приобретенное по причине психической травмы.</a:t>
            </a:r>
          </a:p>
          <a:p>
            <a:pPr algn="just"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Психологическое потрясение свойственно легко внушаемым людям с нестабильной психикой и детям, у которых она до конца не сформирована. </a:t>
            </a:r>
          </a:p>
          <a:p>
            <a:pPr algn="just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При этом работа мозга не нарушена и на ЭЭГ изменений практически не отмечается. Зачастую у взрослых в спокойной обстановке не наблюдается изменений в речи, а в результате стресса (неожиданный вопрос, публичное выступление) у них не получается ничего сказать из-за сильных речевых судорог.</a:t>
            </a:r>
          </a:p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Причины заикания</a:t>
            </a:r>
            <a:b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57158" y="928670"/>
            <a:ext cx="8472518" cy="3868482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предрасполагающие ("почва");</a:t>
            </a:r>
          </a:p>
          <a:p>
            <a:pPr algn="just">
              <a:buFontTx/>
              <a:buChar char="-"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производящие ("толчки").</a:t>
            </a:r>
          </a:p>
          <a:p>
            <a:pPr marL="0" indent="0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Некоторые этиологические факторы могут как способствовать развитию заикания, так и непосредственно вызывать его.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/>
            </a:br>
            <a:r>
              <a:rPr lang="ru-RU" sz="2800" dirty="0"/>
              <a:t>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dirty="0"/>
            </a:br>
            <a:r>
              <a:rPr lang="ru-RU" sz="2800" dirty="0"/>
              <a:t>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b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188640"/>
            <a:ext cx="9036496" cy="59550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Предрасполагающие факторы ("почва"):</a:t>
            </a:r>
          </a:p>
          <a:p>
            <a:pPr lvl="0" algn="just"/>
            <a:r>
              <a:rPr lang="ru-RU" sz="2000" b="1" i="1" dirty="0">
                <a:latin typeface="Arial" pitchFamily="34" charset="0"/>
                <a:cs typeface="Arial" pitchFamily="34" charset="0"/>
              </a:rPr>
              <a:t>Невропатическая отягощенность родителей: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нервные, инфекционные и соматические заболевания, ослабляющие или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дезорганизующие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функции ЦНС.</a:t>
            </a:r>
          </a:p>
          <a:p>
            <a:pPr lvl="0" algn="just"/>
            <a:r>
              <a:rPr lang="ru-RU" sz="2000" b="1" i="1" dirty="0">
                <a:latin typeface="Arial" pitchFamily="34" charset="0"/>
                <a:cs typeface="Arial" pitchFamily="34" charset="0"/>
              </a:rPr>
              <a:t>Невропатические особенности самого заикающегося: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ночные страхи,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энурез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повышенная раздражительность, эмоциональная напряженность.</a:t>
            </a:r>
          </a:p>
          <a:p>
            <a:pPr lvl="0" algn="just"/>
            <a:r>
              <a:rPr lang="ru-RU" sz="2000" b="1" i="1" dirty="0">
                <a:latin typeface="Arial" pitchFamily="34" charset="0"/>
                <a:cs typeface="Arial" pitchFamily="34" charset="0"/>
              </a:rPr>
              <a:t>Наследственная отягощенность: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заикание, развивающееся на почве врожденной слабости речевого аппарата, которая передается по наследству в качестве рецессивного признака. При этом необходимо учитывать роль экзогенных факторов, когда предрасположенность к заиканию сочетается с неблагоприятным воздействием окружающей среды.</a:t>
            </a:r>
          </a:p>
          <a:p>
            <a:pPr lvl="0" algn="just"/>
            <a:r>
              <a:rPr lang="ru-RU" sz="2000" b="1" i="1" dirty="0">
                <a:latin typeface="Arial" pitchFamily="34" charset="0"/>
                <a:cs typeface="Arial" pitchFamily="34" charset="0"/>
              </a:rPr>
              <a:t>Поражение головного мозга в различные периоды развития: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внутриутробные и родовые травмы, асфиксия; постнатальные-инфекционные, травматические и обменно-трофические нарушения при различных детских заболеваниях.</a:t>
            </a:r>
          </a:p>
          <a:p>
            <a:pPr>
              <a:buNone/>
            </a:pP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dirty="0"/>
            </a:br>
            <a:r>
              <a:rPr lang="ru-RU" sz="2200" dirty="0"/>
              <a:t>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br>
              <a:rPr lang="ru-RU" sz="2200" dirty="0"/>
            </a:br>
            <a:r>
              <a:rPr lang="ru-RU" sz="2200" dirty="0"/>
              <a:t>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5/veselyie-rebyata-shablon-prevyu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65"/>
            <a:ext cx="9144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100" dirty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dirty="0"/>
            </a:br>
            <a:r>
              <a:rPr lang="ru-RU" sz="2200" dirty="0"/>
              <a:t>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br>
              <a:rPr lang="ru-RU" sz="2200" dirty="0"/>
            </a:br>
            <a:r>
              <a:rPr lang="ru-RU" sz="2200" dirty="0"/>
              <a:t>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5496" y="3974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Производящие факторы («толчки"):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800" b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Физическая ослабленность детей.</a:t>
            </a:r>
            <a:endParaRPr kumimoji="0" lang="ru-RU" sz="2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Возрастные особенности деятельности мозга; большие полушария головного мозга в основном формируются к 5-му году жизни, к этому же возрасту оформляется функциональная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ассиметрия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деятельности головного мозга.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ru-RU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Речевая функция онтогенетически наиболее дифференцированная и поздносозревающая, особенно хрупка и ранима. Причем более медленное ее созревание у мальчиков, чем у девочек, обуславливает более выраженную неустойчивость их нервной системы.</a:t>
            </a:r>
            <a:endParaRPr kumimoji="0" lang="ru-RU" sz="2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2853</TotalTime>
  <Words>1698</Words>
  <Application>Microsoft Office PowerPoint</Application>
  <PresentationFormat>Экран (4:3)</PresentationFormat>
  <Paragraphs>139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Клинико–педагогическая  классификация нарушений речи (по М.Е.Хватцеву)</vt:lpstr>
      <vt:lpstr>Что такое заикание?</vt:lpstr>
      <vt:lpstr>Возраст возникновения заикания </vt:lpstr>
      <vt:lpstr>Причины возникновения заикания </vt:lpstr>
      <vt:lpstr>Презентация PowerPoint</vt:lpstr>
      <vt:lpstr>Причины заикания </vt:lpstr>
      <vt:lpstr> </vt:lpstr>
      <vt:lpstr> </vt:lpstr>
      <vt:lpstr>Презентация PowerPoint</vt:lpstr>
      <vt:lpstr> </vt:lpstr>
      <vt:lpstr>Клиническая характеристика развития заикания имеет 4 фазы.</vt:lpstr>
      <vt:lpstr>Презентация PowerPoint</vt:lpstr>
      <vt:lpstr>Презентация PowerPoint</vt:lpstr>
      <vt:lpstr>Симптомы и признаки заикания </vt:lpstr>
      <vt:lpstr>Симптомы и признаки </vt:lpstr>
      <vt:lpstr>Прогноз успешности коррекции заикания  </vt:lpstr>
      <vt:lpstr>Прогноз успешности коррекции заикания  </vt:lpstr>
      <vt:lpstr>Прогноз успешности коррекции заикания  </vt:lpstr>
      <vt:lpstr>Прогноз успешности коррекции заикания  </vt:lpstr>
      <vt:lpstr>Спасибо за внимание!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Гродненский областной</cp:lastModifiedBy>
  <cp:revision>76</cp:revision>
  <dcterms:created xsi:type="dcterms:W3CDTF">2017-05-31T11:11:50Z</dcterms:created>
  <dcterms:modified xsi:type="dcterms:W3CDTF">2023-11-17T05:37:59Z</dcterms:modified>
</cp:coreProperties>
</file>